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2"/>
  </p:sldMasterIdLst>
  <p:notesMasterIdLst>
    <p:notesMasterId r:id="rId13"/>
  </p:notesMasterIdLst>
  <p:sldIdLst>
    <p:sldId id="258" r:id="rId3"/>
    <p:sldId id="259" r:id="rId4"/>
    <p:sldId id="282" r:id="rId5"/>
    <p:sldId id="261" r:id="rId6"/>
    <p:sldId id="275" r:id="rId7"/>
    <p:sldId id="280" r:id="rId8"/>
    <p:sldId id="277" r:id="rId9"/>
    <p:sldId id="278" r:id="rId10"/>
    <p:sldId id="281" r:id="rId11"/>
    <p:sldId id="273" r:id="rId12"/>
  </p:sldIdLst>
  <p:sldSz cx="9144000" cy="6858000" type="screen4x3"/>
  <p:notesSz cx="7099300" cy="10234613"/>
  <p:embeddedFontLst>
    <p:embeddedFont>
      <p:font typeface="Adobe Devanagari" panose="02040503050201020203" pitchFamily="18" charset="0"/>
      <p:regular r:id="rId14"/>
      <p:bold r:id="rId15"/>
      <p:italic r:id="rId16"/>
      <p:boldItalic r:id="rId17"/>
    </p:embeddedFont>
    <p:embeddedFont>
      <p:font typeface="Angsana New" panose="02020603050405020304" pitchFamily="18" charset="-34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de-DE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plusTextRegular" pitchFamily="34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plusTextRegular" pitchFamily="34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plusTextRegular" pitchFamily="34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plusTextRegular" pitchFamily="34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plusTextRegular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plusTextRegular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plusTextRegular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plusTextRegular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plusTextRegular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799">
          <p15:clr>
            <a:srgbClr val="A4A3A4"/>
          </p15:clr>
        </p15:guide>
        <p15:guide id="3" orient="horz" pos="1661">
          <p15:clr>
            <a:srgbClr val="A4A3A4"/>
          </p15:clr>
        </p15:guide>
        <p15:guide id="4" orient="horz" pos="4110">
          <p15:clr>
            <a:srgbClr val="A4A3A4"/>
          </p15:clr>
        </p15:guide>
        <p15:guide id="5" orient="horz" pos="4020">
          <p15:clr>
            <a:srgbClr val="A4A3A4"/>
          </p15:clr>
        </p15:guide>
        <p15:guide id="6" orient="horz" pos="634">
          <p15:clr>
            <a:srgbClr val="A4A3A4"/>
          </p15:clr>
        </p15:guide>
        <p15:guide id="7" pos="3878">
          <p15:clr>
            <a:srgbClr val="A4A3A4"/>
          </p15:clr>
        </p15:guide>
        <p15:guide id="8" pos="340">
          <p15:clr>
            <a:srgbClr val="A4A3A4"/>
          </p15:clr>
        </p15:guide>
        <p15:guide id="9" pos="5556">
          <p15:clr>
            <a:srgbClr val="A4A3A4"/>
          </p15:clr>
        </p15:guide>
        <p15:guide id="10" pos="3787">
          <p15:clr>
            <a:srgbClr val="A4A3A4"/>
          </p15:clr>
        </p15:guide>
        <p15:guide id="11" pos="2925">
          <p15:clr>
            <a:srgbClr val="A4A3A4"/>
          </p15:clr>
        </p15:guide>
        <p15:guide id="12" pos="158">
          <p15:clr>
            <a:srgbClr val="A4A3A4"/>
          </p15:clr>
        </p15:guide>
        <p15:guide id="13" pos="2018">
          <p15:clr>
            <a:srgbClr val="A4A3A4"/>
          </p15:clr>
        </p15:guide>
        <p15:guide id="14" pos="21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55" autoAdjust="0"/>
    <p:restoredTop sz="96395" autoAdjust="0"/>
  </p:normalViewPr>
  <p:slideViewPr>
    <p:cSldViewPr>
      <p:cViewPr varScale="1">
        <p:scale>
          <a:sx n="115" d="100"/>
          <a:sy n="115" d="100"/>
        </p:scale>
        <p:origin x="1812" y="114"/>
      </p:cViewPr>
      <p:guideLst>
        <p:guide orient="horz" pos="2160"/>
        <p:guide orient="horz" pos="799"/>
        <p:guide orient="horz" pos="1661"/>
        <p:guide orient="horz" pos="4110"/>
        <p:guide orient="horz" pos="4020"/>
        <p:guide orient="horz" pos="634"/>
        <p:guide pos="3878"/>
        <p:guide pos="340"/>
        <p:guide pos="5556"/>
        <p:guide pos="3787"/>
        <p:guide pos="2925"/>
        <p:guide pos="158"/>
        <p:guide pos="2018"/>
        <p:guide pos="210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l" defTabSz="990600">
              <a:defRPr sz="1300"/>
            </a:lvl1pPr>
          </a:lstStyle>
          <a:p>
            <a:endParaRPr lang="de-DE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endParaRPr lang="de-DE" alt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Textmasterformate durch Klicken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l" defTabSz="990600">
              <a:defRPr sz="1300"/>
            </a:lvl1pPr>
          </a:lstStyle>
          <a:p>
            <a:endParaRPr lang="de-DE" alt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fld id="{327DD4F9-18AC-4337-A19B-6A86B9DEC945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3375070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plusTextRegular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plusTextRegular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plusTextRegular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plusTextRegular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plusTextRegular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State of technology (overview about related research project and literature)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Concept </a:t>
            </a:r>
          </a:p>
          <a:p>
            <a:pPr lvl="2"/>
            <a:r>
              <a:rPr lang="en-US" dirty="0"/>
              <a:t>Technology used </a:t>
            </a:r>
          </a:p>
          <a:p>
            <a:pPr lvl="2"/>
            <a:r>
              <a:rPr lang="en-US" dirty="0"/>
              <a:t>Data used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Project plan and milestones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Expected outcome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DD4F9-18AC-4337-A19B-6A86B9DEC945}" type="slidenum">
              <a:rPr lang="de-DE" altLang="en-US" smtClean="0"/>
              <a:pPr/>
              <a:t>2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641416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67" name="Group 131"/>
          <p:cNvGrpSpPr>
            <a:grpSpLocks/>
          </p:cNvGrpSpPr>
          <p:nvPr userDrawn="1"/>
        </p:nvGrpSpPr>
        <p:grpSpPr bwMode="auto">
          <a:xfrm>
            <a:off x="0" y="0"/>
            <a:ext cx="9177338" cy="6858000"/>
            <a:chOff x="0" y="0"/>
            <a:chExt cx="5781" cy="4320"/>
          </a:xfrm>
        </p:grpSpPr>
        <p:sp>
          <p:nvSpPr>
            <p:cNvPr id="14468" name="Rectangle 132"/>
            <p:cNvSpPr>
              <a:spLocks noChangeArrowheads="1"/>
            </p:cNvSpPr>
            <p:nvPr userDrawn="1"/>
          </p:nvSpPr>
          <p:spPr bwMode="auto">
            <a:xfrm>
              <a:off x="0" y="0"/>
              <a:ext cx="5781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4469" name="Picture 133" descr="100601_hft_ppt_logo_rot___226-0-26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760" cy="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470" name="Picture 134" descr="100319_hft_ppt_balken_rot___226-0-26"/>
            <p:cNvPicPr>
              <a:picLocks noChangeAspect="1" noChangeArrowheads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8" cy="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471" name="Rectangle 135"/>
            <p:cNvSpPr>
              <a:spLocks noChangeArrowheads="1"/>
            </p:cNvSpPr>
            <p:nvPr userDrawn="1"/>
          </p:nvSpPr>
          <p:spPr bwMode="auto">
            <a:xfrm>
              <a:off x="68" y="408"/>
              <a:ext cx="5713" cy="22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472" name="Rectangle 136"/>
            <p:cNvSpPr>
              <a:spLocks noChangeArrowheads="1"/>
            </p:cNvSpPr>
            <p:nvPr userDrawn="1"/>
          </p:nvSpPr>
          <p:spPr bwMode="auto">
            <a:xfrm>
              <a:off x="68" y="408"/>
              <a:ext cx="68" cy="39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4473" name="Group 137"/>
            <p:cNvGrpSpPr>
              <a:grpSpLocks/>
            </p:cNvGrpSpPr>
            <p:nvPr userDrawn="1"/>
          </p:nvGrpSpPr>
          <p:grpSpPr bwMode="auto">
            <a:xfrm>
              <a:off x="22" y="22"/>
              <a:ext cx="5759" cy="4298"/>
              <a:chOff x="22" y="1944"/>
              <a:chExt cx="5759" cy="4298"/>
            </a:xfrm>
          </p:grpSpPr>
          <p:grpSp>
            <p:nvGrpSpPr>
              <p:cNvPr id="14474" name="Group 138"/>
              <p:cNvGrpSpPr>
                <a:grpSpLocks/>
              </p:cNvGrpSpPr>
              <p:nvPr userDrawn="1"/>
            </p:nvGrpSpPr>
            <p:grpSpPr bwMode="auto">
              <a:xfrm>
                <a:off x="22" y="1944"/>
                <a:ext cx="5758" cy="4298"/>
                <a:chOff x="22" y="1944"/>
                <a:chExt cx="5758" cy="4298"/>
              </a:xfrm>
            </p:grpSpPr>
            <p:sp>
              <p:nvSpPr>
                <p:cNvPr id="14475" name="Line 5"/>
                <p:cNvSpPr>
                  <a:spLocks noChangeShapeType="1"/>
                </p:cNvSpPr>
                <p:nvPr userDrawn="1"/>
              </p:nvSpPr>
              <p:spPr bwMode="white">
                <a:xfrm flipH="1">
                  <a:off x="22" y="1944"/>
                  <a:ext cx="5758" cy="0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476" name="Line 6"/>
                <p:cNvSpPr>
                  <a:spLocks noChangeShapeType="1"/>
                </p:cNvSpPr>
                <p:nvPr userDrawn="1"/>
              </p:nvSpPr>
              <p:spPr bwMode="white">
                <a:xfrm flipV="1">
                  <a:off x="22" y="1944"/>
                  <a:ext cx="0" cy="4298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477" name="Group 141"/>
              <p:cNvGrpSpPr>
                <a:grpSpLocks/>
              </p:cNvGrpSpPr>
              <p:nvPr userDrawn="1"/>
            </p:nvGrpSpPr>
            <p:grpSpPr bwMode="auto">
              <a:xfrm>
                <a:off x="68" y="2330"/>
                <a:ext cx="5713" cy="3912"/>
                <a:chOff x="68" y="2330"/>
                <a:chExt cx="5713" cy="3912"/>
              </a:xfrm>
            </p:grpSpPr>
            <p:sp>
              <p:nvSpPr>
                <p:cNvPr id="14478" name="Line 8"/>
                <p:cNvSpPr>
                  <a:spLocks noChangeShapeType="1"/>
                </p:cNvSpPr>
                <p:nvPr userDrawn="1"/>
              </p:nvSpPr>
              <p:spPr bwMode="white">
                <a:xfrm flipH="1">
                  <a:off x="68" y="2330"/>
                  <a:ext cx="5713" cy="0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479" name="Line 12"/>
                <p:cNvSpPr>
                  <a:spLocks noChangeShapeType="1"/>
                </p:cNvSpPr>
                <p:nvPr userDrawn="1"/>
              </p:nvSpPr>
              <p:spPr bwMode="white">
                <a:xfrm flipV="1">
                  <a:off x="68" y="2330"/>
                  <a:ext cx="0" cy="3912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4344" name="Rectangle 8"/>
          <p:cNvSpPr>
            <a:spLocks noGrp="1" noChangeArrowheads="1"/>
          </p:cNvSpPr>
          <p:nvPr>
            <p:ph type="ctrTitle"/>
          </p:nvPr>
        </p:nvSpPr>
        <p:spPr>
          <a:xfrm>
            <a:off x="503238" y="1268413"/>
            <a:ext cx="8316912" cy="511333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de-DE" altLang="en-US" noProof="0"/>
          </a:p>
        </p:txBody>
      </p:sp>
      <p:sp>
        <p:nvSpPr>
          <p:cNvPr id="14356" name="Rectangle 20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14357" name="Rectangle 21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E140B682-E234-4A5A-9D89-8901153D7593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14453" name="Rectangle 117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00E5A2-6335-41E6-B319-0FCABB48D373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724803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2113" y="1268413"/>
            <a:ext cx="2078037" cy="51133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1268413"/>
            <a:ext cx="6086475" cy="51133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5B3DD3-B79A-416A-BF58-BA21009A1304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764433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503238" y="1268413"/>
            <a:ext cx="8316912" cy="5113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39750" y="6524625"/>
            <a:ext cx="8024813" cy="14446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15900" y="647700"/>
            <a:ext cx="8604250" cy="360363"/>
          </a:xfrm>
        </p:spPr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32813" y="6524625"/>
            <a:ext cx="287337" cy="144463"/>
          </a:xfrm>
        </p:spPr>
        <p:txBody>
          <a:bodyPr/>
          <a:lstStyle>
            <a:lvl1pPr>
              <a:defRPr/>
            </a:lvl1pPr>
          </a:lstStyle>
          <a:p>
            <a:fld id="{11A03A0A-5339-4328-8A06-2FC0E998631A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4246420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1268413"/>
            <a:ext cx="8316912" cy="13684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7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561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39750" y="6524625"/>
            <a:ext cx="8024813" cy="14446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5900" y="647700"/>
            <a:ext cx="8604250" cy="360363"/>
          </a:xfrm>
        </p:spPr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32813" y="6524625"/>
            <a:ext cx="287337" cy="144463"/>
          </a:xfrm>
        </p:spPr>
        <p:txBody>
          <a:bodyPr/>
          <a:lstStyle>
            <a:lvl1pPr>
              <a:defRPr/>
            </a:lvl1pPr>
          </a:lstStyle>
          <a:p>
            <a:fld id="{2752C08C-0944-4B00-A6E5-4BC8C066EEF1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806394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1268413"/>
            <a:ext cx="8316912" cy="13684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9750" y="2636838"/>
            <a:ext cx="4064000" cy="17954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39750" y="4584700"/>
            <a:ext cx="4064000" cy="17970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47561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539750" y="6524625"/>
            <a:ext cx="8024813" cy="14446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215900" y="647700"/>
            <a:ext cx="8604250" cy="360363"/>
          </a:xfrm>
        </p:spPr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532813" y="6524625"/>
            <a:ext cx="287337" cy="144463"/>
          </a:xfrm>
        </p:spPr>
        <p:txBody>
          <a:bodyPr/>
          <a:lstStyle>
            <a:lvl1pPr>
              <a:defRPr/>
            </a:lvl1pPr>
          </a:lstStyle>
          <a:p>
            <a:fld id="{D9760217-FB2D-438D-8877-A13A956887F0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913743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1268413"/>
            <a:ext cx="8316912" cy="13684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7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756150" y="2636838"/>
            <a:ext cx="4064000" cy="17954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756150" y="4584700"/>
            <a:ext cx="4064000" cy="17970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539750" y="6524625"/>
            <a:ext cx="8024813" cy="14446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215900" y="647700"/>
            <a:ext cx="8604250" cy="360363"/>
          </a:xfrm>
        </p:spPr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532813" y="6524625"/>
            <a:ext cx="287337" cy="144463"/>
          </a:xfrm>
        </p:spPr>
        <p:txBody>
          <a:bodyPr/>
          <a:lstStyle>
            <a:lvl1pPr>
              <a:defRPr/>
            </a:lvl1pPr>
          </a:lstStyle>
          <a:p>
            <a:fld id="{838A6DEC-C395-45F1-A719-2F769C4C46CA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9174737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19" name="Group 35"/>
          <p:cNvGrpSpPr>
            <a:grpSpLocks/>
          </p:cNvGrpSpPr>
          <p:nvPr userDrawn="1"/>
        </p:nvGrpSpPr>
        <p:grpSpPr bwMode="auto">
          <a:xfrm>
            <a:off x="0" y="0"/>
            <a:ext cx="9177338" cy="6858000"/>
            <a:chOff x="0" y="0"/>
            <a:chExt cx="5781" cy="4320"/>
          </a:xfrm>
        </p:grpSpPr>
        <p:sp>
          <p:nvSpPr>
            <p:cNvPr id="42020" name="Rectangle 36"/>
            <p:cNvSpPr>
              <a:spLocks noChangeArrowheads="1"/>
            </p:cNvSpPr>
            <p:nvPr userDrawn="1"/>
          </p:nvSpPr>
          <p:spPr bwMode="auto">
            <a:xfrm>
              <a:off x="0" y="0"/>
              <a:ext cx="5781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2021" name="Picture 37" descr="100601_hft_ppt_logo_rot___226-0-26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760" cy="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022" name="Picture 38" descr="100319_hft_ppt_balken_rot___226-0-26"/>
            <p:cNvPicPr>
              <a:picLocks noChangeAspect="1" noChangeArrowheads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8" cy="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2023" name="Group 39"/>
            <p:cNvGrpSpPr>
              <a:grpSpLocks/>
            </p:cNvGrpSpPr>
            <p:nvPr userDrawn="1"/>
          </p:nvGrpSpPr>
          <p:grpSpPr bwMode="auto">
            <a:xfrm>
              <a:off x="22" y="22"/>
              <a:ext cx="5759" cy="4298"/>
              <a:chOff x="22" y="1944"/>
              <a:chExt cx="5759" cy="4298"/>
            </a:xfrm>
          </p:grpSpPr>
          <p:grpSp>
            <p:nvGrpSpPr>
              <p:cNvPr id="42024" name="Group 40"/>
              <p:cNvGrpSpPr>
                <a:grpSpLocks/>
              </p:cNvGrpSpPr>
              <p:nvPr userDrawn="1"/>
            </p:nvGrpSpPr>
            <p:grpSpPr bwMode="auto">
              <a:xfrm>
                <a:off x="22" y="1944"/>
                <a:ext cx="5758" cy="4298"/>
                <a:chOff x="22" y="1944"/>
                <a:chExt cx="5758" cy="4298"/>
              </a:xfrm>
            </p:grpSpPr>
            <p:sp>
              <p:nvSpPr>
                <p:cNvPr id="42025" name="Line 5"/>
                <p:cNvSpPr>
                  <a:spLocks noChangeShapeType="1"/>
                </p:cNvSpPr>
                <p:nvPr userDrawn="1"/>
              </p:nvSpPr>
              <p:spPr bwMode="white">
                <a:xfrm flipH="1">
                  <a:off x="22" y="1944"/>
                  <a:ext cx="5758" cy="0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026" name="Line 6"/>
                <p:cNvSpPr>
                  <a:spLocks noChangeShapeType="1"/>
                </p:cNvSpPr>
                <p:nvPr userDrawn="1"/>
              </p:nvSpPr>
              <p:spPr bwMode="white">
                <a:xfrm flipV="1">
                  <a:off x="22" y="1944"/>
                  <a:ext cx="0" cy="4298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2027" name="Group 43"/>
              <p:cNvGrpSpPr>
                <a:grpSpLocks/>
              </p:cNvGrpSpPr>
              <p:nvPr userDrawn="1"/>
            </p:nvGrpSpPr>
            <p:grpSpPr bwMode="auto">
              <a:xfrm>
                <a:off x="68" y="2330"/>
                <a:ext cx="5713" cy="3912"/>
                <a:chOff x="68" y="2330"/>
                <a:chExt cx="5713" cy="3912"/>
              </a:xfrm>
            </p:grpSpPr>
            <p:sp>
              <p:nvSpPr>
                <p:cNvPr id="42028" name="Line 8"/>
                <p:cNvSpPr>
                  <a:spLocks noChangeShapeType="1"/>
                </p:cNvSpPr>
                <p:nvPr userDrawn="1"/>
              </p:nvSpPr>
              <p:spPr bwMode="white">
                <a:xfrm flipH="1">
                  <a:off x="68" y="2330"/>
                  <a:ext cx="5713" cy="0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029" name="Line 12"/>
                <p:cNvSpPr>
                  <a:spLocks noChangeShapeType="1"/>
                </p:cNvSpPr>
                <p:nvPr userDrawn="1"/>
              </p:nvSpPr>
              <p:spPr bwMode="white">
                <a:xfrm flipV="1">
                  <a:off x="68" y="2330"/>
                  <a:ext cx="0" cy="3912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42004" name="Rectangle 20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42005" name="Rectangle 21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775F46EB-EB2E-4ADB-B9FC-E7B1B4F014EC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42007" name="Rectangle 23"/>
          <p:cNvSpPr>
            <a:spLocks noGrp="1" noChangeArrowheads="1"/>
          </p:cNvSpPr>
          <p:nvPr>
            <p:ph type="ctrTitle" sz="quarter"/>
          </p:nvPr>
        </p:nvSpPr>
        <p:spPr>
          <a:xfrm>
            <a:off x="503238" y="1268413"/>
            <a:ext cx="8316912" cy="5113337"/>
          </a:xfrm>
        </p:spPr>
        <p:txBody>
          <a:bodyPr bIns="0"/>
          <a:lstStyle>
            <a:lvl1pPr>
              <a:defRPr/>
            </a:lvl1pPr>
          </a:lstStyle>
          <a:p>
            <a:pPr lvl="0"/>
            <a:r>
              <a:rPr lang="de-DE" altLang="en-US" noProof="0"/>
              <a:t>Titelmasterformat durch Klicken bearbeiten</a:t>
            </a:r>
          </a:p>
        </p:txBody>
      </p:sp>
      <p:sp>
        <p:nvSpPr>
          <p:cNvPr id="42030" name="Rectangle 46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069C002-330E-497E-A866-C9AFCAB77FA3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3662280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15C5A45-A4E2-4702-8E08-F469E314AA34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21663602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7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61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E8AE676-FEFA-4AFF-89D0-663EF0E4F1C5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180623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87D7B7-7006-4561-85C7-60D17D5C45B1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308588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460397C-CDF7-485F-8B14-2DCFB90DA494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1962561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BF53463-AD2A-442C-8DA5-E8E386CEF95A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3115430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8A8AB91-CE35-4590-9272-688CF6F9710C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14607582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EC11A12-CCED-4FB3-ABB3-F68C188B8713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273551893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61AACA5-C4D0-4DD7-9AF4-C303E1012221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5352536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1742731-E3D0-49ED-8E8F-378A4FC87D6C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1629234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2113" y="1268413"/>
            <a:ext cx="2078037" cy="51133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1268413"/>
            <a:ext cx="6086475" cy="51133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D3F8975-E231-4D5C-87A1-AD2547E5B4D0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36394225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503238" y="1268413"/>
            <a:ext cx="8316912" cy="5113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39750" y="6524625"/>
            <a:ext cx="8024813" cy="14446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532813" y="6524625"/>
            <a:ext cx="287337" cy="144463"/>
          </a:xfrm>
        </p:spPr>
        <p:txBody>
          <a:bodyPr/>
          <a:lstStyle>
            <a:lvl1pPr>
              <a:defRPr/>
            </a:lvl1pPr>
          </a:lstStyle>
          <a:p>
            <a:fld id="{E4A213C9-0EBE-4B83-879F-3EA3388471BC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215900" y="647700"/>
            <a:ext cx="8604250" cy="360363"/>
          </a:xfrm>
        </p:spPr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277069639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1268413"/>
            <a:ext cx="8280400" cy="13684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7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561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39750" y="6524625"/>
            <a:ext cx="8024813" cy="14446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532813" y="6524625"/>
            <a:ext cx="287337" cy="144463"/>
          </a:xfrm>
        </p:spPr>
        <p:txBody>
          <a:bodyPr/>
          <a:lstStyle>
            <a:lvl1pPr>
              <a:defRPr/>
            </a:lvl1pPr>
          </a:lstStyle>
          <a:p>
            <a:fld id="{50C113B5-758F-4AD2-A0E8-92158DAB6B10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>
          <a:xfrm>
            <a:off x="215900" y="647700"/>
            <a:ext cx="8604250" cy="360363"/>
          </a:xfrm>
        </p:spPr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36958252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1268413"/>
            <a:ext cx="8280400" cy="13684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9750" y="2636838"/>
            <a:ext cx="4064000" cy="17954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39750" y="4584700"/>
            <a:ext cx="4064000" cy="17970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47561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539750" y="6524625"/>
            <a:ext cx="8024813" cy="14446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532813" y="6524625"/>
            <a:ext cx="287337" cy="144463"/>
          </a:xfrm>
        </p:spPr>
        <p:txBody>
          <a:bodyPr/>
          <a:lstStyle>
            <a:lvl1pPr>
              <a:defRPr/>
            </a:lvl1pPr>
          </a:lstStyle>
          <a:p>
            <a:fld id="{2BFC5739-2324-46FA-8E78-E9C30C5BF399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>
          <a:xfrm>
            <a:off x="215900" y="647700"/>
            <a:ext cx="8604250" cy="360363"/>
          </a:xfrm>
        </p:spPr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1586526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694B1B-2973-4084-82FF-551556222F34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518518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1268413"/>
            <a:ext cx="8280400" cy="13684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7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756150" y="2636838"/>
            <a:ext cx="4064000" cy="17954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756150" y="4584700"/>
            <a:ext cx="4064000" cy="17970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539750" y="6524625"/>
            <a:ext cx="8024813" cy="14446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532813" y="6524625"/>
            <a:ext cx="287337" cy="144463"/>
          </a:xfrm>
        </p:spPr>
        <p:txBody>
          <a:bodyPr/>
          <a:lstStyle>
            <a:lvl1pPr>
              <a:defRPr/>
            </a:lvl1pPr>
          </a:lstStyle>
          <a:p>
            <a:fld id="{049F74EA-A9BD-4FA9-9CCB-C433E8580E27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>
          <a:xfrm>
            <a:off x="215900" y="647700"/>
            <a:ext cx="8604250" cy="360363"/>
          </a:xfrm>
        </p:spPr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688196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7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6150" y="2636838"/>
            <a:ext cx="4064000" cy="3744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387FC7-5452-4B24-9ECE-7FBD251ED7F0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430124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AB09F4-9452-45A0-B799-FCF033C7FCBF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308059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2AF182-D5CA-4A89-A502-95AC973A6E37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537232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FFEDCD-A14C-4B4B-9DA7-F2DE1DA80EAD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924274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8B2B3E1-DA94-411C-A434-D57621AC2B6F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591681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4AB680-FB9E-4598-87B9-4D5EB1425E5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845785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7" name="Group 63"/>
          <p:cNvGrpSpPr>
            <a:grpSpLocks/>
          </p:cNvGrpSpPr>
          <p:nvPr userDrawn="1"/>
        </p:nvGrpSpPr>
        <p:grpSpPr bwMode="auto">
          <a:xfrm>
            <a:off x="0" y="0"/>
            <a:ext cx="9177338" cy="6858000"/>
            <a:chOff x="0" y="0"/>
            <a:chExt cx="5781" cy="4320"/>
          </a:xfrm>
        </p:grpSpPr>
        <p:sp>
          <p:nvSpPr>
            <p:cNvPr id="1069" name="Rectangle 45"/>
            <p:cNvSpPr>
              <a:spLocks noChangeArrowheads="1"/>
            </p:cNvSpPr>
            <p:nvPr userDrawn="1"/>
          </p:nvSpPr>
          <p:spPr bwMode="auto">
            <a:xfrm>
              <a:off x="0" y="0"/>
              <a:ext cx="5781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86" name="Picture 62" descr="100601_hft_ppt_logo_rot___226-0-26"/>
            <p:cNvPicPr>
              <a:picLocks noChangeAspect="1" noChangeArrowheads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760" cy="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77" name="Picture 53" descr="100319_hft_ppt_balken_rot___226-0-26"/>
            <p:cNvPicPr>
              <a:picLocks noChangeAspect="1" noChangeArrowheads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8" cy="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4" name="Rectangle 20"/>
            <p:cNvSpPr>
              <a:spLocks noChangeArrowheads="1"/>
            </p:cNvSpPr>
            <p:nvPr userDrawn="1"/>
          </p:nvSpPr>
          <p:spPr bwMode="auto">
            <a:xfrm>
              <a:off x="68" y="408"/>
              <a:ext cx="5713" cy="22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5" name="Rectangle 21"/>
            <p:cNvSpPr>
              <a:spLocks noChangeArrowheads="1"/>
            </p:cNvSpPr>
            <p:nvPr userDrawn="1"/>
          </p:nvSpPr>
          <p:spPr bwMode="auto">
            <a:xfrm>
              <a:off x="68" y="408"/>
              <a:ext cx="68" cy="39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073" name="Group 49"/>
            <p:cNvGrpSpPr>
              <a:grpSpLocks/>
            </p:cNvGrpSpPr>
            <p:nvPr userDrawn="1"/>
          </p:nvGrpSpPr>
          <p:grpSpPr bwMode="auto">
            <a:xfrm>
              <a:off x="22" y="22"/>
              <a:ext cx="5759" cy="4298"/>
              <a:chOff x="22" y="1944"/>
              <a:chExt cx="5759" cy="4298"/>
            </a:xfrm>
          </p:grpSpPr>
          <p:grpSp>
            <p:nvGrpSpPr>
              <p:cNvPr id="1072" name="Group 48"/>
              <p:cNvGrpSpPr>
                <a:grpSpLocks/>
              </p:cNvGrpSpPr>
              <p:nvPr userDrawn="1"/>
            </p:nvGrpSpPr>
            <p:grpSpPr bwMode="auto">
              <a:xfrm>
                <a:off x="22" y="1944"/>
                <a:ext cx="5758" cy="4298"/>
                <a:chOff x="22" y="1944"/>
                <a:chExt cx="5758" cy="4298"/>
              </a:xfrm>
            </p:grpSpPr>
            <p:sp>
              <p:nvSpPr>
                <p:cNvPr id="1064" name="Line 5"/>
                <p:cNvSpPr>
                  <a:spLocks noChangeShapeType="1"/>
                </p:cNvSpPr>
                <p:nvPr userDrawn="1"/>
              </p:nvSpPr>
              <p:spPr bwMode="white">
                <a:xfrm flipH="1">
                  <a:off x="22" y="1944"/>
                  <a:ext cx="5758" cy="0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5" name="Line 6"/>
                <p:cNvSpPr>
                  <a:spLocks noChangeShapeType="1"/>
                </p:cNvSpPr>
                <p:nvPr userDrawn="1"/>
              </p:nvSpPr>
              <p:spPr bwMode="white">
                <a:xfrm flipV="1">
                  <a:off x="22" y="1944"/>
                  <a:ext cx="0" cy="4298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071" name="Group 47"/>
              <p:cNvGrpSpPr>
                <a:grpSpLocks/>
              </p:cNvGrpSpPr>
              <p:nvPr userDrawn="1"/>
            </p:nvGrpSpPr>
            <p:grpSpPr bwMode="auto">
              <a:xfrm>
                <a:off x="68" y="2330"/>
                <a:ext cx="5713" cy="3912"/>
                <a:chOff x="68" y="2330"/>
                <a:chExt cx="5713" cy="3912"/>
              </a:xfrm>
            </p:grpSpPr>
            <p:sp>
              <p:nvSpPr>
                <p:cNvPr id="1067" name="Line 8"/>
                <p:cNvSpPr>
                  <a:spLocks noChangeShapeType="1"/>
                </p:cNvSpPr>
                <p:nvPr userDrawn="1"/>
              </p:nvSpPr>
              <p:spPr bwMode="white">
                <a:xfrm flipH="1">
                  <a:off x="68" y="2330"/>
                  <a:ext cx="5713" cy="0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8" name="Line 12"/>
                <p:cNvSpPr>
                  <a:spLocks noChangeShapeType="1"/>
                </p:cNvSpPr>
                <p:nvPr userDrawn="1"/>
              </p:nvSpPr>
              <p:spPr bwMode="white">
                <a:xfrm flipV="1">
                  <a:off x="68" y="2330"/>
                  <a:ext cx="0" cy="3912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3238" y="1268413"/>
            <a:ext cx="8316912" cy="136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Titelmasterformat durch Klicken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2636838"/>
            <a:ext cx="8280400" cy="3744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Textmasterformate durch Klicken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39750" y="6524625"/>
            <a:ext cx="8024813" cy="144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AplusTextLight" pitchFamily="34" charset="0"/>
              </a:defRPr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white">
          <a:xfrm>
            <a:off x="215900" y="647700"/>
            <a:ext cx="8604250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2000">
                <a:solidFill>
                  <a:schemeClr val="bg1"/>
                </a:solidFill>
              </a:defRPr>
            </a:lvl1pPr>
          </a:lstStyle>
          <a:p>
            <a:r>
              <a:rPr lang="de-DE" altLang="en-US"/>
              <a:t>Studienbereich/Absender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2813" y="6524625"/>
            <a:ext cx="287337" cy="144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AplusTextLight" pitchFamily="34" charset="0"/>
              </a:defRPr>
            </a:lvl1pPr>
          </a:lstStyle>
          <a:p>
            <a:fld id="{B0C1FD1C-0D9B-456D-BD81-FA3FD56E6CAE}" type="slidenum">
              <a:rPr lang="de-DE" altLang="en-US"/>
              <a:pPr/>
              <a:t>‹#›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6" r:id="rId12"/>
    <p:sldLayoutId id="2147483677" r:id="rId13"/>
    <p:sldLayoutId id="2147483678" r:id="rId14"/>
    <p:sldLayoutId id="2147483679" r:id="rId1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plusTextBold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plusTextBold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plusTextBold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plusTextBold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plusTextBold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plusTextBold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plusTextBold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plusTextBold" pitchFamily="34" charset="0"/>
        </a:defRPr>
      </a:lvl9pPr>
    </p:titleStyle>
    <p:bodyStyle>
      <a:lvl1pPr algn="l" rtl="0" eaLnBrk="1" fontAlgn="base" hangingPunct="1">
        <a:spcBef>
          <a:spcPct val="0"/>
        </a:spcBef>
        <a:spcAft>
          <a:spcPct val="0"/>
        </a:spcAft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-357188" algn="l" rtl="0" eaLnBrk="1" fontAlgn="base" hangingPunct="1">
        <a:spcBef>
          <a:spcPct val="0"/>
        </a:spcBef>
        <a:spcAft>
          <a:spcPct val="0"/>
        </a:spcAft>
        <a:buFont typeface="AplusTextRegular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20725" indent="-360363" algn="l" rtl="0" eaLnBrk="1" fontAlgn="base" hangingPunct="1">
        <a:spcBef>
          <a:spcPct val="0"/>
        </a:spcBef>
        <a:spcAft>
          <a:spcPct val="0"/>
        </a:spcAft>
        <a:buFont typeface="AplusTextRegular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73150" indent="-350838" algn="l" rtl="0" eaLnBrk="1" fontAlgn="base" hangingPunct="1">
        <a:spcBef>
          <a:spcPct val="0"/>
        </a:spcBef>
        <a:spcAft>
          <a:spcPct val="0"/>
        </a:spcAft>
        <a:buFont typeface="AplusTextRegular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35100" indent="-360363" algn="l" rtl="0" eaLnBrk="1" fontAlgn="base" hangingPunct="1">
        <a:spcBef>
          <a:spcPct val="0"/>
        </a:spcBef>
        <a:spcAft>
          <a:spcPct val="0"/>
        </a:spcAft>
        <a:buFont typeface="AplusTextRegular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11" name="Group 51"/>
          <p:cNvGrpSpPr>
            <a:grpSpLocks/>
          </p:cNvGrpSpPr>
          <p:nvPr userDrawn="1"/>
        </p:nvGrpSpPr>
        <p:grpSpPr bwMode="auto">
          <a:xfrm>
            <a:off x="0" y="0"/>
            <a:ext cx="9177338" cy="6858000"/>
            <a:chOff x="0" y="0"/>
            <a:chExt cx="5781" cy="4320"/>
          </a:xfrm>
        </p:grpSpPr>
        <p:sp>
          <p:nvSpPr>
            <p:cNvPr id="40987" name="Rectangle 27"/>
            <p:cNvSpPr>
              <a:spLocks noChangeArrowheads="1"/>
            </p:cNvSpPr>
            <p:nvPr userDrawn="1"/>
          </p:nvSpPr>
          <p:spPr bwMode="auto">
            <a:xfrm>
              <a:off x="0" y="0"/>
              <a:ext cx="5781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1010" name="Picture 50" descr="100601_hft_ppt_logo_rot___226-0-26"/>
            <p:cNvPicPr>
              <a:picLocks noChangeAspect="1" noChangeArrowheads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760" cy="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990" name="Picture 30" descr="100319_hft_ppt_balken_rot___226-0-26"/>
            <p:cNvPicPr>
              <a:picLocks noChangeAspect="1" noChangeArrowheads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8" cy="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0992" name="Group 32"/>
            <p:cNvGrpSpPr>
              <a:grpSpLocks/>
            </p:cNvGrpSpPr>
            <p:nvPr userDrawn="1"/>
          </p:nvGrpSpPr>
          <p:grpSpPr bwMode="auto">
            <a:xfrm>
              <a:off x="22" y="22"/>
              <a:ext cx="5759" cy="4298"/>
              <a:chOff x="22" y="1944"/>
              <a:chExt cx="5759" cy="4298"/>
            </a:xfrm>
          </p:grpSpPr>
          <p:grpSp>
            <p:nvGrpSpPr>
              <p:cNvPr id="40993" name="Group 33"/>
              <p:cNvGrpSpPr>
                <a:grpSpLocks/>
              </p:cNvGrpSpPr>
              <p:nvPr userDrawn="1"/>
            </p:nvGrpSpPr>
            <p:grpSpPr bwMode="auto">
              <a:xfrm>
                <a:off x="22" y="1944"/>
                <a:ext cx="5758" cy="4298"/>
                <a:chOff x="22" y="1944"/>
                <a:chExt cx="5758" cy="4298"/>
              </a:xfrm>
            </p:grpSpPr>
            <p:sp>
              <p:nvSpPr>
                <p:cNvPr id="40994" name="Line 5"/>
                <p:cNvSpPr>
                  <a:spLocks noChangeShapeType="1"/>
                </p:cNvSpPr>
                <p:nvPr userDrawn="1"/>
              </p:nvSpPr>
              <p:spPr bwMode="white">
                <a:xfrm flipH="1">
                  <a:off x="22" y="1944"/>
                  <a:ext cx="5758" cy="0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0995" name="Line 6"/>
                <p:cNvSpPr>
                  <a:spLocks noChangeShapeType="1"/>
                </p:cNvSpPr>
                <p:nvPr userDrawn="1"/>
              </p:nvSpPr>
              <p:spPr bwMode="white">
                <a:xfrm flipV="1">
                  <a:off x="22" y="1944"/>
                  <a:ext cx="0" cy="4298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0996" name="Group 36"/>
              <p:cNvGrpSpPr>
                <a:grpSpLocks/>
              </p:cNvGrpSpPr>
              <p:nvPr userDrawn="1"/>
            </p:nvGrpSpPr>
            <p:grpSpPr bwMode="auto">
              <a:xfrm>
                <a:off x="68" y="2330"/>
                <a:ext cx="5713" cy="3912"/>
                <a:chOff x="68" y="2330"/>
                <a:chExt cx="5713" cy="3912"/>
              </a:xfrm>
            </p:grpSpPr>
            <p:sp>
              <p:nvSpPr>
                <p:cNvPr id="40997" name="Line 8"/>
                <p:cNvSpPr>
                  <a:spLocks noChangeShapeType="1"/>
                </p:cNvSpPr>
                <p:nvPr userDrawn="1"/>
              </p:nvSpPr>
              <p:spPr bwMode="white">
                <a:xfrm flipH="1">
                  <a:off x="68" y="2330"/>
                  <a:ext cx="5713" cy="0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0998" name="Line 12"/>
                <p:cNvSpPr>
                  <a:spLocks noChangeShapeType="1"/>
                </p:cNvSpPr>
                <p:nvPr userDrawn="1"/>
              </p:nvSpPr>
              <p:spPr bwMode="white">
                <a:xfrm flipV="1">
                  <a:off x="68" y="2330"/>
                  <a:ext cx="0" cy="3912"/>
                </a:xfrm>
                <a:prstGeom prst="line">
                  <a:avLst/>
                </a:prstGeom>
                <a:noFill/>
                <a:ln w="2540">
                  <a:solidFill>
                    <a:schemeClr val="bg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41001" name="Rectangle 4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39750" y="6524625"/>
            <a:ext cx="8024813" cy="144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AplusTextLight" pitchFamily="34" charset="0"/>
              </a:defRPr>
            </a:lvl1pPr>
          </a:lstStyle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41003" name="Rectangle 4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2813" y="6524625"/>
            <a:ext cx="287337" cy="144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AplusTextLight" pitchFamily="34" charset="0"/>
              </a:defRPr>
            </a:lvl1pPr>
          </a:lstStyle>
          <a:p>
            <a:fld id="{F52484FE-5ABF-4228-A889-08AE97FE121D}" type="slidenum">
              <a:rPr lang="de-DE" altLang="en-US"/>
              <a:pPr/>
              <a:t>‹#›</a:t>
            </a:fld>
            <a:endParaRPr lang="de-DE" altLang="en-US"/>
          </a:p>
        </p:txBody>
      </p:sp>
      <p:sp>
        <p:nvSpPr>
          <p:cNvPr id="41006" name="Rectangle 46"/>
          <p:cNvSpPr>
            <a:spLocks noGrp="1" noChangeArrowheads="1"/>
          </p:cNvSpPr>
          <p:nvPr>
            <p:ph type="title"/>
          </p:nvPr>
        </p:nvSpPr>
        <p:spPr bwMode="auto">
          <a:xfrm>
            <a:off x="503238" y="1268413"/>
            <a:ext cx="8280400" cy="136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Titelmasterformat durch Klicken bearbeiten</a:t>
            </a:r>
          </a:p>
        </p:txBody>
      </p:sp>
      <p:sp>
        <p:nvSpPr>
          <p:cNvPr id="41007" name="Rectangle 47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2636838"/>
            <a:ext cx="8280400" cy="3744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Textmasterformate durch Klicken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41012" name="Rectangle 52"/>
          <p:cNvSpPr>
            <a:spLocks noGrp="1" noChangeArrowheads="1"/>
          </p:cNvSpPr>
          <p:nvPr>
            <p:ph type="ftr" sz="quarter" idx="3"/>
          </p:nvPr>
        </p:nvSpPr>
        <p:spPr bwMode="white">
          <a:xfrm>
            <a:off x="215900" y="647700"/>
            <a:ext cx="8604250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2000">
                <a:solidFill>
                  <a:schemeClr val="bg1"/>
                </a:solidFill>
              </a:defRPr>
            </a:lvl1pPr>
          </a:lstStyle>
          <a:p>
            <a:r>
              <a:rPr lang="de-DE" altLang="en-US"/>
              <a:t>Studienbereich/Absender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plusTextBold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plusTextBold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plusTextBold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plusTextBold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plusTextBold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plusTextBold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plusTextBold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plusTextBold" pitchFamily="34" charset="0"/>
        </a:defRPr>
      </a:lvl9pPr>
    </p:titleStyle>
    <p:bodyStyle>
      <a:lvl1pPr algn="l" rtl="0" fontAlgn="base">
        <a:spcBef>
          <a:spcPct val="0"/>
        </a:spcBef>
        <a:spcAft>
          <a:spcPct val="0"/>
        </a:spcAft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61950" indent="-360363" algn="l" rtl="0" fontAlgn="base">
        <a:spcBef>
          <a:spcPct val="0"/>
        </a:spcBef>
        <a:spcAft>
          <a:spcPct val="0"/>
        </a:spcAft>
        <a:buFont typeface="AplusTextRegular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350838" algn="l" rtl="0" fontAlgn="base">
        <a:spcBef>
          <a:spcPct val="0"/>
        </a:spcBef>
        <a:spcAft>
          <a:spcPct val="0"/>
        </a:spcAft>
        <a:buFont typeface="AplusTextRegular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360363" algn="l" rtl="0" fontAlgn="base">
        <a:spcBef>
          <a:spcPct val="0"/>
        </a:spcBef>
        <a:spcAft>
          <a:spcPct val="0"/>
        </a:spcAft>
        <a:buFont typeface="AplusTextRegular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38275" indent="-360363" algn="l" rtl="0" fontAlgn="base">
        <a:spcBef>
          <a:spcPct val="0"/>
        </a:spcBef>
        <a:spcAft>
          <a:spcPct val="0"/>
        </a:spcAft>
        <a:buFont typeface="AplusTextRegular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www.offenedaten.frankfurt.de/dataset/baumkataster-frankfurt-am-main" TargetMode="Externa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0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altLang="en-US"/>
              <a:t>GIS Studio (GSS) (PG2) | 22.05.2017</a:t>
            </a:r>
            <a:endParaRPr lang="de-DE" altLang="en-US" dirty="0"/>
          </a:p>
        </p:txBody>
      </p:sp>
      <p:sp>
        <p:nvSpPr>
          <p:cNvPr id="4" name="Rectangle 21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/>
          <a:p>
            <a:fld id="{9B110EA4-83C8-4875-B28F-5E4CF75AE858}" type="slidenum">
              <a:rPr lang="de-DE" altLang="en-US"/>
              <a:pPr/>
              <a:t>1</a:t>
            </a:fld>
            <a:endParaRPr lang="de-DE" altLang="en-US"/>
          </a:p>
        </p:txBody>
      </p:sp>
      <p:sp>
        <p:nvSpPr>
          <p:cNvPr id="5" name="Rectangle 46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altLang="en-US"/>
              <a:t>Studienbereich/Absender</a:t>
            </a:r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503238" y="1268413"/>
            <a:ext cx="8316912" cy="1703387"/>
          </a:xfrm>
        </p:spPr>
        <p:txBody>
          <a:bodyPr/>
          <a:lstStyle/>
          <a:p>
            <a:r>
              <a:rPr lang="en-US" b="1" dirty="0"/>
              <a:t>Elective - GIS Studio (GSS) (PG2)</a:t>
            </a:r>
            <a:br>
              <a:rPr lang="en-US" b="1" dirty="0"/>
            </a:br>
            <a:r>
              <a:rPr lang="de-CH" sz="2800" dirty="0"/>
              <a:t>NASA WORLD WIND Europa Challenge</a:t>
            </a:r>
            <a:r>
              <a:rPr lang="de-CH" altLang="en-US" dirty="0">
                <a:latin typeface="AplusTextRegular" pitchFamily="34" charset="0"/>
              </a:rPr>
              <a:t/>
            </a:r>
            <a:br>
              <a:rPr lang="de-CH" altLang="en-US" dirty="0">
                <a:latin typeface="AplusTextRegular" pitchFamily="34" charset="0"/>
              </a:rPr>
            </a:br>
            <a:r>
              <a:rPr lang="de-CH" altLang="en-US" sz="2400" dirty="0"/>
              <a:t>22.05.2017</a:t>
            </a:r>
            <a:endParaRPr lang="de-DE" alt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4343400"/>
            <a:ext cx="8858250" cy="2009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259" y="2667000"/>
            <a:ext cx="8280400" cy="1368425"/>
          </a:xfrm>
        </p:spPr>
        <p:txBody>
          <a:bodyPr/>
          <a:lstStyle/>
          <a:p>
            <a:pPr algn="ctr"/>
            <a:r>
              <a:rPr lang="en-US" sz="6600" b="1" dirty="0"/>
              <a:t>Discussion</a:t>
            </a:r>
            <a:endParaRPr lang="en-US" b="1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FC5739-2324-46FA-8E78-E9C30C5BF399}" type="slidenum">
              <a:rPr lang="de-DE" altLang="en-US" smtClean="0"/>
              <a:pPr/>
              <a:t>10</a:t>
            </a:fld>
            <a:endParaRPr lang="de-DE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altLang="en-US"/>
              <a:t>Studienbereich/Absender</a:t>
            </a:r>
          </a:p>
        </p:txBody>
      </p:sp>
    </p:spTree>
    <p:extLst>
      <p:ext uri="{BB962C8B-B14F-4D97-AF65-F5344CB8AC3E}">
        <p14:creationId xmlns:p14="http://schemas.microsoft.com/office/powerpoint/2010/main" val="237757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dirty="0"/>
              <a:t>GIS Studio (GSS) (PG2) | 22.05.2017</a:t>
            </a:r>
            <a:endParaRPr lang="de-DE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96F07-C69B-40DF-A0B4-45BA2A7B9FCD}" type="slidenum">
              <a:rPr lang="de-DE" altLang="en-US"/>
              <a:pPr/>
              <a:t>2</a:t>
            </a:fld>
            <a:endParaRPr lang="de-DE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altLang="en-US"/>
              <a:t>Studienbereich/Absender</a:t>
            </a:r>
          </a:p>
        </p:txBody>
      </p:sp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503238" y="1268413"/>
            <a:ext cx="8316912" cy="1368425"/>
          </a:xfrm>
        </p:spPr>
        <p:txBody>
          <a:bodyPr/>
          <a:lstStyle/>
          <a:p>
            <a:r>
              <a:rPr lang="de-CH" altLang="en-US" sz="3600" b="1" dirty="0"/>
              <a:t>Outline</a:t>
            </a:r>
            <a:endParaRPr lang="de-DE" altLang="en-US" b="1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7825" y="1828800"/>
            <a:ext cx="8280400" cy="42672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Introduction </a:t>
            </a:r>
          </a:p>
          <a:p>
            <a:pPr marL="704850" lvl="1" indent="-342900">
              <a:buFont typeface="Arial" panose="020B0604020202020204" pitchFamily="34" charset="0"/>
              <a:buChar char="•"/>
            </a:pPr>
            <a:r>
              <a:rPr lang="de-CH" sz="1600" dirty="0"/>
              <a:t>NASA WORLD WIND Europa Challenge </a:t>
            </a:r>
            <a:r>
              <a:rPr lang="de-CH" sz="1600" dirty="0" smtClean="0"/>
              <a:t>2017</a:t>
            </a:r>
          </a:p>
          <a:p>
            <a:pPr marL="704850" lvl="1" indent="-342900">
              <a:buFont typeface="Arial" panose="020B0604020202020204" pitchFamily="34" charset="0"/>
              <a:buChar char="•"/>
            </a:pPr>
            <a:r>
              <a:rPr lang="de-CH" sz="1600" dirty="0" smtClean="0"/>
              <a:t>Why Smart Pollen Monitoring?</a:t>
            </a:r>
            <a:endParaRPr lang="de-CH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Data Collection &amp; </a:t>
            </a:r>
            <a:r>
              <a:rPr lang="en-US" dirty="0"/>
              <a:t>Data </a:t>
            </a:r>
            <a:r>
              <a:rPr lang="en-US" dirty="0" smtClean="0"/>
              <a:t>model</a:t>
            </a:r>
          </a:p>
          <a:p>
            <a:pPr marL="704850" lvl="1" indent="-342900">
              <a:buFont typeface="Arial" panose="020B0604020202020204" pitchFamily="34" charset="0"/>
              <a:buChar char="•"/>
            </a:pPr>
            <a:r>
              <a:rPr lang="en-US" sz="1600" dirty="0" smtClean="0"/>
              <a:t>Tree Data (Frankfurt)</a:t>
            </a:r>
          </a:p>
          <a:p>
            <a:pPr marL="704850" lvl="1" indent="-342900">
              <a:buFont typeface="Arial" panose="020B0604020202020204" pitchFamily="34" charset="0"/>
              <a:buChar char="•"/>
            </a:pPr>
            <a:r>
              <a:rPr lang="en-US" sz="1600" dirty="0" smtClean="0"/>
              <a:t>Real-time Wind Data (OpenWeather)</a:t>
            </a:r>
          </a:p>
          <a:p>
            <a:pPr marL="704850" lvl="1" indent="-342900">
              <a:buFont typeface="Arial" panose="020B0604020202020204" pitchFamily="34" charset="0"/>
              <a:buChar char="•"/>
            </a:pPr>
            <a:r>
              <a:rPr lang="en-US" sz="1600" dirty="0" smtClean="0"/>
              <a:t>Historical </a:t>
            </a:r>
            <a:r>
              <a:rPr lang="en-US" sz="1600" dirty="0"/>
              <a:t>Wind Data (</a:t>
            </a:r>
            <a:r>
              <a:rPr lang="en-US" sz="1600" dirty="0" smtClean="0"/>
              <a:t>weatherspark.com)</a:t>
            </a:r>
          </a:p>
          <a:p>
            <a:pPr marL="704850" lvl="1" indent="-342900">
              <a:buFont typeface="Arial" panose="020B0604020202020204" pitchFamily="34" charset="0"/>
              <a:buChar char="•"/>
            </a:pPr>
            <a:r>
              <a:rPr lang="en-US" sz="1600" dirty="0" smtClean="0"/>
              <a:t>Data Model Structure</a:t>
            </a: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Application architecture</a:t>
            </a:r>
          </a:p>
          <a:p>
            <a:pPr marL="704850" lvl="1" indent="-342900">
              <a:buFont typeface="Arial" panose="020B0604020202020204" pitchFamily="34" charset="0"/>
              <a:buChar char="•"/>
            </a:pPr>
            <a:r>
              <a:rPr lang="en-US" sz="1600" dirty="0" smtClean="0"/>
              <a:t>…</a:t>
            </a:r>
          </a:p>
          <a:p>
            <a:pPr marL="704850" lvl="1" indent="-342900">
              <a:buFont typeface="Arial" panose="020B0604020202020204" pitchFamily="34" charset="0"/>
              <a:buChar char="•"/>
            </a:pPr>
            <a:r>
              <a:rPr lang="en-US" sz="1600" dirty="0" smtClean="0"/>
              <a:t>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Application Functionalities</a:t>
            </a:r>
          </a:p>
          <a:p>
            <a:pPr marL="704850" lvl="1" indent="-342900">
              <a:buFont typeface="Arial" panose="020B0604020202020204" pitchFamily="34" charset="0"/>
              <a:buChar char="•"/>
            </a:pPr>
            <a:r>
              <a:rPr lang="en-US" sz="1600" dirty="0" smtClean="0"/>
              <a:t>Application Interface		</a:t>
            </a:r>
            <a:endParaRPr lang="en-US" sz="1600" dirty="0"/>
          </a:p>
          <a:p>
            <a:pPr marL="704850" lvl="1" indent="-342900">
              <a:buFont typeface="Arial" panose="020B0604020202020204" pitchFamily="34" charset="0"/>
              <a:buChar char="•"/>
            </a:pPr>
            <a:r>
              <a:rPr lang="en-US" sz="1600" dirty="0" smtClean="0"/>
              <a:t>Pollen Dispersal Analysis</a:t>
            </a: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Application Homepage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Live 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Summarize</a:t>
            </a:r>
          </a:p>
        </p:txBody>
      </p:sp>
      <p:sp>
        <p:nvSpPr>
          <p:cNvPr id="3" name="Rectangle 2"/>
          <p:cNvSpPr/>
          <p:nvPr/>
        </p:nvSpPr>
        <p:spPr>
          <a:xfrm>
            <a:off x="3505200" y="495300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marL="704850" lvl="1" indent="-342900" algn="l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000000"/>
                </a:solidFill>
                <a:latin typeface="Calibri" panose="020F0502020204030204"/>
              </a:rPr>
              <a:t>Add Tree Function</a:t>
            </a:r>
            <a:endParaRPr lang="en-US" sz="1600" dirty="0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808485"/>
            <a:ext cx="8280400" cy="1368425"/>
          </a:xfrm>
        </p:spPr>
        <p:txBody>
          <a:bodyPr/>
          <a:lstStyle/>
          <a:p>
            <a:r>
              <a:rPr lang="en-US" dirty="0" smtClean="0"/>
              <a:t>Outline with Responsible person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GIS Studio (GSS) (PG2) | 22.05.2017</a:t>
            </a:r>
            <a:endParaRPr lang="de-DE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69C002-330E-497E-A866-C9AFCAB77FA3}" type="slidenum">
              <a:rPr lang="de-DE" altLang="en-US" smtClean="0"/>
              <a:pPr/>
              <a:t>3</a:t>
            </a:fld>
            <a:endParaRPr lang="de-DE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altLang="en-US" smtClean="0"/>
              <a:t>Studienbereich/Absender</a:t>
            </a:r>
            <a:endParaRPr lang="de-DE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929" y="1524000"/>
            <a:ext cx="7652733" cy="528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818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BFD598-84C3-44A5-965E-872BCE985E92}" type="slidenum">
              <a:rPr lang="de-DE" altLang="en-US"/>
              <a:pPr/>
              <a:t>4</a:t>
            </a:fld>
            <a:endParaRPr lang="de-DE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altLang="en-US" dirty="0"/>
              <a:t>Studienbereich/Absender</a:t>
            </a:r>
          </a:p>
        </p:txBody>
      </p:sp>
      <p:sp>
        <p:nvSpPr>
          <p:cNvPr id="20489" name="Rectangle 9"/>
          <p:cNvSpPr>
            <a:spLocks noGrp="1" noChangeArrowheads="1"/>
          </p:cNvSpPr>
          <p:nvPr>
            <p:ph type="title"/>
          </p:nvPr>
        </p:nvSpPr>
        <p:spPr>
          <a:xfrm>
            <a:off x="503238" y="1268412"/>
            <a:ext cx="5059362" cy="1368425"/>
          </a:xfrm>
        </p:spPr>
        <p:txBody>
          <a:bodyPr/>
          <a:lstStyle/>
          <a:p>
            <a:r>
              <a:rPr lang="de-CH" sz="3600" b="1" dirty="0"/>
              <a:t>NASA WORLD WIND Europa Challenge</a:t>
            </a:r>
            <a:endParaRPr lang="de-DE" altLang="en-US" sz="3600" b="1" dirty="0"/>
          </a:p>
        </p:txBody>
      </p:sp>
      <p:sp>
        <p:nvSpPr>
          <p:cNvPr id="20490" name="Rectangle 10"/>
          <p:cNvSpPr>
            <a:spLocks noGrp="1" noChangeArrowheads="1"/>
          </p:cNvSpPr>
          <p:nvPr>
            <p:ph idx="1"/>
          </p:nvPr>
        </p:nvSpPr>
        <p:spPr>
          <a:xfrm>
            <a:off x="503238" y="3124200"/>
            <a:ext cx="8280400" cy="2549525"/>
          </a:xfrm>
          <a:solidFill>
            <a:srgbClr val="FFFFFF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lIns="91440" tIns="45720" rIns="91440" bIns="45720"/>
          <a:lstStyle/>
          <a:p>
            <a:r>
              <a:rPr lang="en-US" b="1" dirty="0">
                <a:latin typeface="+mj-lt"/>
              </a:rPr>
              <a:t>Solutions For Sustainable Cities!</a:t>
            </a:r>
          </a:p>
          <a:p>
            <a:r>
              <a:rPr lang="en-US" dirty="0">
                <a:latin typeface="+mj-lt"/>
              </a:rPr>
              <a:t>The Europa Challenge is a world challenge, guided by Europe's INSPIRE Directive. We challenge you to bring the world closer together through </a:t>
            </a:r>
            <a:r>
              <a:rPr lang="en-US" b="1" i="1" dirty="0">
                <a:solidFill>
                  <a:srgbClr val="FF0000"/>
                </a:solidFill>
                <a:latin typeface="+mj-lt"/>
              </a:rPr>
              <a:t>urban management solutions </a:t>
            </a:r>
            <a:r>
              <a:rPr lang="en-US" dirty="0">
                <a:latin typeface="+mj-lt"/>
              </a:rPr>
              <a:t>that YOU build and share with every other city! </a:t>
            </a:r>
          </a:p>
          <a:p>
            <a:r>
              <a:rPr lang="en-US" dirty="0">
                <a:latin typeface="+mj-lt"/>
              </a:rPr>
              <a:t>The Europa Challenge asks </a:t>
            </a:r>
            <a:r>
              <a:rPr lang="en-US" b="1" i="1" dirty="0">
                <a:solidFill>
                  <a:srgbClr val="FF0000"/>
                </a:solidFill>
                <a:latin typeface="+mj-lt"/>
              </a:rPr>
              <a:t>the world's *best and brightest* to develop solutions</a:t>
            </a:r>
            <a:r>
              <a:rPr lang="en-US" dirty="0">
                <a:latin typeface="+mj-lt"/>
              </a:rPr>
              <a:t> serving your local community needs that challenge every other city to do the same! And benefit each other with the results. </a:t>
            </a:r>
          </a:p>
          <a:p>
            <a:endParaRPr lang="en-US" altLang="en-US" dirty="0">
              <a:latin typeface="+mj-lt"/>
            </a:endParaRPr>
          </a:p>
        </p:txBody>
      </p:sp>
      <p:pic>
        <p:nvPicPr>
          <p:cNvPr id="20492" name="Picture 12" descr="nas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5444" y="1171574"/>
            <a:ext cx="895350" cy="781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4" name="Picture 14" descr="geofor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6435" y="1093442"/>
            <a:ext cx="895350" cy="89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used – Tree data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/>
          </p:nvPr>
        </p:nvSpPr>
        <p:spPr>
          <a:xfrm>
            <a:off x="539750" y="5991225"/>
            <a:ext cx="5937250" cy="533400"/>
          </a:xfrm>
        </p:spPr>
        <p:txBody>
          <a:bodyPr/>
          <a:lstStyle/>
          <a:p>
            <a:r>
              <a:rPr lang="de-DE" sz="1200" u="sng" dirty="0">
                <a:hlinkClick r:id="rId2"/>
              </a:rPr>
              <a:t>http://www.offenedaten.frankfurt.de/dataset/baumkataster-frankfurt-am-main</a:t>
            </a:r>
            <a:endParaRPr lang="de-DE" sz="1200" dirty="0"/>
          </a:p>
          <a:p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half" idx="3"/>
          </p:nvPr>
        </p:nvSpPr>
        <p:spPr>
          <a:xfrm>
            <a:off x="539750" y="1981200"/>
            <a:ext cx="7232650" cy="381000"/>
          </a:xfrm>
        </p:spPr>
        <p:txBody>
          <a:bodyPr/>
          <a:lstStyle/>
          <a:p>
            <a:r>
              <a:rPr lang="en-US" dirty="0">
                <a:latin typeface="+mj-lt"/>
              </a:rPr>
              <a:t>Tree </a:t>
            </a:r>
            <a:r>
              <a:rPr lang="en-US" dirty="0" err="1">
                <a:latin typeface="+mj-lt"/>
              </a:rPr>
              <a:t>cadastre</a:t>
            </a:r>
            <a:r>
              <a:rPr lang="en-US" dirty="0">
                <a:latin typeface="+mj-lt"/>
              </a:rPr>
              <a:t> of the city of Frankfurt</a:t>
            </a:r>
          </a:p>
          <a:p>
            <a:endParaRPr lang="en-US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FC5739-2324-46FA-8E78-E9C30C5BF399}" type="slidenum">
              <a:rPr lang="de-DE" altLang="en-US" smtClean="0"/>
              <a:pPr/>
              <a:t>5</a:t>
            </a:fld>
            <a:endParaRPr lang="de-DE" alt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altLang="en-US"/>
              <a:t>Studienbereich/Absender</a:t>
            </a:r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sz="quarter" idx="1"/>
          </p:nvPr>
        </p:nvPicPr>
        <p:blipFill>
          <a:blip r:embed="rId3"/>
          <a:stretch>
            <a:fillRect/>
          </a:stretch>
        </p:blipFill>
        <p:spPr>
          <a:xfrm>
            <a:off x="539750" y="2438400"/>
            <a:ext cx="721272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5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used – Wind data</a:t>
            </a:r>
            <a:endParaRPr lang="en-US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FC5739-2324-46FA-8E78-E9C30C5BF399}" type="slidenum">
              <a:rPr lang="de-DE" altLang="en-US" smtClean="0"/>
              <a:pPr/>
              <a:t>6</a:t>
            </a:fld>
            <a:endParaRPr lang="de-DE" alt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altLang="en-US"/>
              <a:t>Studienbereich/Absender</a:t>
            </a: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998" y="2576496"/>
            <a:ext cx="3112054" cy="314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55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539750" y="6524625"/>
            <a:ext cx="8024813" cy="144463"/>
          </a:xfrm>
        </p:spPr>
        <p:txBody>
          <a:bodyPr/>
          <a:lstStyle/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FC5739-2324-46FA-8E78-E9C30C5BF399}" type="slidenum">
              <a:rPr lang="de-DE" altLang="en-US" smtClean="0"/>
              <a:pPr/>
              <a:t>7</a:t>
            </a:fld>
            <a:endParaRPr lang="de-DE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altLang="en-US"/>
              <a:t>Studienbereich/Absender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" y="2706003"/>
            <a:ext cx="1613722" cy="1708535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8" r="4808"/>
          <a:stretch/>
        </p:blipFill>
        <p:spPr>
          <a:xfrm>
            <a:off x="3261498" y="3740947"/>
            <a:ext cx="2141676" cy="1347183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930"/>
          <a:stretch/>
        </p:blipFill>
        <p:spPr>
          <a:xfrm>
            <a:off x="6331739" y="3609587"/>
            <a:ext cx="2237002" cy="158446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1" y="2558753"/>
            <a:ext cx="1820575" cy="709187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9" t="5557" r="28504" b="8104"/>
          <a:stretch/>
        </p:blipFill>
        <p:spPr>
          <a:xfrm>
            <a:off x="3931328" y="2577494"/>
            <a:ext cx="794528" cy="1019441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4" t="9322" r="11182" b="13078"/>
          <a:stretch/>
        </p:blipFill>
        <p:spPr>
          <a:xfrm>
            <a:off x="5409955" y="4123616"/>
            <a:ext cx="921784" cy="448967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59" y="5650347"/>
            <a:ext cx="1164805" cy="1164805"/>
          </a:xfrm>
          <a:prstGeom prst="rect">
            <a:avLst/>
          </a:prstGeom>
        </p:spPr>
      </p:pic>
      <p:pic>
        <p:nvPicPr>
          <p:cNvPr id="21" name="Grafik 20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82" t="10115" r="12869" b="12394"/>
          <a:stretch/>
        </p:blipFill>
        <p:spPr>
          <a:xfrm>
            <a:off x="2187250" y="5153712"/>
            <a:ext cx="795434" cy="404079"/>
          </a:xfrm>
          <a:prstGeom prst="rect">
            <a:avLst/>
          </a:prstGeom>
        </p:spPr>
      </p:pic>
      <p:sp>
        <p:nvSpPr>
          <p:cNvPr id="22" name="Textfeld 21"/>
          <p:cNvSpPr txBox="1"/>
          <p:nvPr/>
        </p:nvSpPr>
        <p:spPr>
          <a:xfrm>
            <a:off x="691559" y="1854023"/>
            <a:ext cx="1622005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2400" b="1" dirty="0"/>
              <a:t>Database </a:t>
            </a:r>
          </a:p>
        </p:txBody>
      </p:sp>
      <p:sp>
        <p:nvSpPr>
          <p:cNvPr id="24" name="Textfeld 23"/>
          <p:cNvSpPr txBox="1"/>
          <p:nvPr/>
        </p:nvSpPr>
        <p:spPr>
          <a:xfrm>
            <a:off x="3528492" y="1854023"/>
            <a:ext cx="1653108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2400" b="1" dirty="0"/>
              <a:t>Server</a:t>
            </a:r>
          </a:p>
        </p:txBody>
      </p:sp>
      <p:sp>
        <p:nvSpPr>
          <p:cNvPr id="25" name="Textfeld 24"/>
          <p:cNvSpPr txBox="1"/>
          <p:nvPr/>
        </p:nvSpPr>
        <p:spPr>
          <a:xfrm>
            <a:off x="6553200" y="1835281"/>
            <a:ext cx="1820575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2400" b="1" dirty="0"/>
              <a:t>Client</a:t>
            </a:r>
          </a:p>
        </p:txBody>
      </p:sp>
      <p:sp>
        <p:nvSpPr>
          <p:cNvPr id="26" name="Textfeld 25"/>
          <p:cNvSpPr txBox="1"/>
          <p:nvPr/>
        </p:nvSpPr>
        <p:spPr>
          <a:xfrm>
            <a:off x="774950" y="4687370"/>
            <a:ext cx="1164805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2400" b="1" dirty="0"/>
              <a:t>WFS</a:t>
            </a:r>
          </a:p>
        </p:txBody>
      </p:sp>
      <p:cxnSp>
        <p:nvCxnSpPr>
          <p:cNvPr id="28" name="Gerade Verbindung mit Pfeil 27"/>
          <p:cNvCxnSpPr/>
          <p:nvPr/>
        </p:nvCxnSpPr>
        <p:spPr bwMode="auto">
          <a:xfrm>
            <a:off x="5490578" y="3931435"/>
            <a:ext cx="533400" cy="0"/>
          </a:xfrm>
          <a:prstGeom prst="straightConnector1">
            <a:avLst/>
          </a:prstGeom>
          <a:solidFill>
            <a:schemeClr val="accent1"/>
          </a:solidFill>
          <a:ln>
            <a:noFill/>
            <a:tailEnd type="triangle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Gerade Verbindung mit Pfeil 29"/>
          <p:cNvCxnSpPr>
            <a:cxnSpLocks/>
          </p:cNvCxnSpPr>
          <p:nvPr/>
        </p:nvCxnSpPr>
        <p:spPr bwMode="auto">
          <a:xfrm>
            <a:off x="5719178" y="4998235"/>
            <a:ext cx="304800" cy="393863"/>
          </a:xfrm>
          <a:prstGeom prst="straightConnector1">
            <a:avLst/>
          </a:prstGeom>
          <a:solidFill>
            <a:schemeClr val="accent1"/>
          </a:solidFill>
          <a:ln>
            <a:noFill/>
            <a:tailEnd type="triangle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" name="Pfeil: nach rechts 31"/>
          <p:cNvSpPr/>
          <p:nvPr/>
        </p:nvSpPr>
        <p:spPr bwMode="auto">
          <a:xfrm flipV="1">
            <a:off x="5574790" y="4819957"/>
            <a:ext cx="585332" cy="156340"/>
          </a:xfrm>
          <a:prstGeom prst="rightArrow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plusTextRegular" pitchFamily="34" charset="0"/>
            </a:endParaRPr>
          </a:p>
        </p:txBody>
      </p:sp>
      <p:sp>
        <p:nvSpPr>
          <p:cNvPr id="33" name="Pfeil: nach rechts 32"/>
          <p:cNvSpPr/>
          <p:nvPr/>
        </p:nvSpPr>
        <p:spPr bwMode="auto">
          <a:xfrm flipV="1">
            <a:off x="2454077" y="4024170"/>
            <a:ext cx="585332" cy="156340"/>
          </a:xfrm>
          <a:prstGeom prst="rightArrow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plusTextRegular" pitchFamily="34" charset="0"/>
            </a:endParaRPr>
          </a:p>
        </p:txBody>
      </p:sp>
      <p:sp>
        <p:nvSpPr>
          <p:cNvPr id="34" name="Pfeil: nach links 33"/>
          <p:cNvSpPr/>
          <p:nvPr/>
        </p:nvSpPr>
        <p:spPr bwMode="auto">
          <a:xfrm>
            <a:off x="5574790" y="3835480"/>
            <a:ext cx="525388" cy="172155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plusTextRegular" pitchFamily="34" charset="0"/>
            </a:endParaRPr>
          </a:p>
        </p:txBody>
      </p:sp>
      <p:sp>
        <p:nvSpPr>
          <p:cNvPr id="35" name="Pfeil: nach links 34"/>
          <p:cNvSpPr/>
          <p:nvPr/>
        </p:nvSpPr>
        <p:spPr bwMode="auto">
          <a:xfrm>
            <a:off x="2412748" y="3720970"/>
            <a:ext cx="592821" cy="172155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plusTextRegular" pitchFamily="34" charset="0"/>
            </a:endParaRPr>
          </a:p>
        </p:txBody>
      </p:sp>
      <p:sp>
        <p:nvSpPr>
          <p:cNvPr id="36" name="Pfeil: nach links 35"/>
          <p:cNvSpPr/>
          <p:nvPr/>
        </p:nvSpPr>
        <p:spPr bwMode="auto">
          <a:xfrm rot="19486509">
            <a:off x="1545378" y="5067153"/>
            <a:ext cx="1486357" cy="137117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plusTextRegular" pitchFamily="34" charset="0"/>
            </a:endParaRPr>
          </a:p>
        </p:txBody>
      </p:sp>
      <p:sp>
        <p:nvSpPr>
          <p:cNvPr id="37" name="Pfeil: nach rechts 36"/>
          <p:cNvSpPr/>
          <p:nvPr/>
        </p:nvSpPr>
        <p:spPr bwMode="auto">
          <a:xfrm rot="19482338" flipV="1">
            <a:off x="2186015" y="5704965"/>
            <a:ext cx="1491171" cy="134882"/>
          </a:xfrm>
          <a:prstGeom prst="rightArrow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plusTextRegular" pitchFamily="34" charset="0"/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5274205" y="3197522"/>
            <a:ext cx="1057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http / </a:t>
            </a:r>
            <a:r>
              <a:rPr lang="de-DE" sz="1200" dirty="0" err="1"/>
              <a:t>wss</a:t>
            </a:r>
            <a:endParaRPr lang="de-DE" sz="1200" dirty="0"/>
          </a:p>
        </p:txBody>
      </p:sp>
      <p:sp>
        <p:nvSpPr>
          <p:cNvPr id="39" name="Textfeld 38"/>
          <p:cNvSpPr txBox="1"/>
          <p:nvPr/>
        </p:nvSpPr>
        <p:spPr>
          <a:xfrm>
            <a:off x="1872810" y="5650347"/>
            <a:ext cx="6288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http</a:t>
            </a:r>
          </a:p>
        </p:txBody>
      </p:sp>
      <p:sp>
        <p:nvSpPr>
          <p:cNvPr id="40" name="Textfeld 39"/>
          <p:cNvSpPr txBox="1"/>
          <p:nvPr/>
        </p:nvSpPr>
        <p:spPr>
          <a:xfrm>
            <a:off x="2284091" y="3271559"/>
            <a:ext cx="986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/>
              <a:t>pg-promise</a:t>
            </a:r>
            <a:endParaRPr lang="de-DE" sz="1200" dirty="0"/>
          </a:p>
        </p:txBody>
      </p:sp>
      <p:sp>
        <p:nvSpPr>
          <p:cNvPr id="41" name="Textfeld 40"/>
          <p:cNvSpPr txBox="1"/>
          <p:nvPr/>
        </p:nvSpPr>
        <p:spPr>
          <a:xfrm>
            <a:off x="1923374" y="820733"/>
            <a:ext cx="4810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latin typeface="+mj-lt"/>
              </a:rPr>
              <a:t>Software Architecture</a:t>
            </a:r>
          </a:p>
        </p:txBody>
      </p:sp>
    </p:spTree>
    <p:extLst>
      <p:ext uri="{BB962C8B-B14F-4D97-AF65-F5344CB8AC3E}">
        <p14:creationId xmlns:p14="http://schemas.microsoft.com/office/powerpoint/2010/main" val="372242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GIS Studio (GSS) (PG2) | 22.05.2017</a:t>
            </a:r>
            <a:endParaRPr lang="de-DE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FC5739-2324-46FA-8E78-E9C30C5BF399}" type="slidenum">
              <a:rPr lang="de-DE" altLang="en-US" smtClean="0"/>
              <a:pPr/>
              <a:t>8</a:t>
            </a:fld>
            <a:endParaRPr lang="de-DE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altLang="en-US"/>
              <a:t>Studienbereich/Absender</a:t>
            </a:r>
          </a:p>
        </p:txBody>
      </p:sp>
      <p:cxnSp>
        <p:nvCxnSpPr>
          <p:cNvPr id="11" name="Verbinder: gewinkelt 10"/>
          <p:cNvCxnSpPr>
            <a:cxnSpLocks/>
          </p:cNvCxnSpPr>
          <p:nvPr/>
        </p:nvCxnSpPr>
        <p:spPr bwMode="auto">
          <a:xfrm rot="16200000" flipH="1">
            <a:off x="2286000" y="1066800"/>
            <a:ext cx="685800" cy="533400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>
            <a:noFill/>
            <a:tailEnd type="triangle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/>
          <p:cNvCxnSpPr/>
          <p:nvPr/>
        </p:nvCxnSpPr>
        <p:spPr bwMode="auto">
          <a:xfrm>
            <a:off x="4343400" y="3733800"/>
            <a:ext cx="304800" cy="533400"/>
          </a:xfrm>
          <a:prstGeom prst="straightConnector1">
            <a:avLst/>
          </a:prstGeom>
          <a:solidFill>
            <a:schemeClr val="accent1"/>
          </a:solidFill>
          <a:ln>
            <a:noFill/>
            <a:tailEnd type="triangle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Gerader Verbinder 16"/>
          <p:cNvCxnSpPr/>
          <p:nvPr/>
        </p:nvCxnSpPr>
        <p:spPr bwMode="auto">
          <a:xfrm>
            <a:off x="1828800" y="1143000"/>
            <a:ext cx="685800" cy="381000"/>
          </a:xfrm>
          <a:prstGeom prst="line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r Verbinder 18"/>
          <p:cNvCxnSpPr/>
          <p:nvPr/>
        </p:nvCxnSpPr>
        <p:spPr bwMode="auto">
          <a:xfrm>
            <a:off x="2667000" y="838200"/>
            <a:ext cx="914400" cy="914400"/>
          </a:xfrm>
          <a:prstGeom prst="line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Gerade Verbindung mit Pfeil 20"/>
          <p:cNvCxnSpPr/>
          <p:nvPr/>
        </p:nvCxnSpPr>
        <p:spPr bwMode="auto">
          <a:xfrm>
            <a:off x="914400" y="914400"/>
            <a:ext cx="914400" cy="914400"/>
          </a:xfrm>
          <a:prstGeom prst="straightConnector1">
            <a:avLst/>
          </a:prstGeom>
          <a:solidFill>
            <a:schemeClr val="accent1"/>
          </a:solidFill>
          <a:ln>
            <a:noFill/>
            <a:tailEnd type="triangle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3" name="Grafik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1560326"/>
            <a:ext cx="7543800" cy="3451411"/>
          </a:xfrm>
          <a:prstGeom prst="rect">
            <a:avLst/>
          </a:prstGeom>
        </p:spPr>
      </p:pic>
      <p:pic>
        <p:nvPicPr>
          <p:cNvPr id="25" name="Grafik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5186841"/>
            <a:ext cx="2090207" cy="1392473"/>
          </a:xfrm>
          <a:prstGeom prst="rect">
            <a:avLst/>
          </a:prstGeom>
        </p:spPr>
      </p:pic>
      <p:sp>
        <p:nvSpPr>
          <p:cNvPr id="26" name="Textfeld 25"/>
          <p:cNvSpPr txBox="1"/>
          <p:nvPr/>
        </p:nvSpPr>
        <p:spPr>
          <a:xfrm>
            <a:off x="3267074" y="772449"/>
            <a:ext cx="2905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latin typeface="+mj-lt"/>
                <a:cs typeface="Adobe Devanagari" panose="02040503050201020203" pitchFamily="18" charset="0"/>
              </a:rPr>
              <a:t>Data M</a:t>
            </a:r>
            <a:r>
              <a:rPr lang="de-DE" sz="3600" b="1" dirty="0" smtClean="0">
                <a:latin typeface="+mj-lt"/>
                <a:cs typeface="Adobe Devanagari" panose="02040503050201020203" pitchFamily="18" charset="0"/>
              </a:rPr>
              <a:t>odel</a:t>
            </a:r>
            <a:endParaRPr lang="de-DE" sz="3600" b="1" dirty="0">
              <a:latin typeface="+mj-lt"/>
              <a:cs typeface="Adobe Devanagari" panose="02040503050201020203" pitchFamily="18" charset="0"/>
            </a:endParaRPr>
          </a:p>
        </p:txBody>
      </p:sp>
      <p:sp>
        <p:nvSpPr>
          <p:cNvPr id="29" name="Pfeil: nach unten 28"/>
          <p:cNvSpPr/>
          <p:nvPr/>
        </p:nvSpPr>
        <p:spPr bwMode="auto">
          <a:xfrm>
            <a:off x="4593545" y="4715114"/>
            <a:ext cx="381000" cy="384175"/>
          </a:xfrm>
          <a:prstGeom prst="downArrow">
            <a:avLst/>
          </a:prstGeom>
          <a:noFill/>
          <a:ln w="28575">
            <a:solidFill>
              <a:schemeClr val="tx1"/>
            </a:solidFill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plusTextRegular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27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GIS Studio (GSS) (PG2) | 22.05.2017</a:t>
            </a:r>
            <a:endParaRPr lang="de-DE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FC5739-2324-46FA-8E78-E9C30C5BF399}" type="slidenum">
              <a:rPr lang="de-DE" altLang="en-US" smtClean="0"/>
              <a:pPr/>
              <a:t>9</a:t>
            </a:fld>
            <a:endParaRPr lang="de-DE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altLang="en-US" smtClean="0"/>
              <a:t>Studienbereich/Absender</a:t>
            </a:r>
            <a:endParaRPr lang="de-DE" alt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78" y="1981200"/>
            <a:ext cx="8543923" cy="2971800"/>
          </a:xfrm>
          <a:prstGeom prst="rect">
            <a:avLst/>
          </a:prstGeom>
        </p:spPr>
      </p:pic>
      <p:sp>
        <p:nvSpPr>
          <p:cNvPr id="10" name="Textfeld 25"/>
          <p:cNvSpPr txBox="1"/>
          <p:nvPr/>
        </p:nvSpPr>
        <p:spPr>
          <a:xfrm>
            <a:off x="3267074" y="772449"/>
            <a:ext cx="2905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smtClean="0">
                <a:latin typeface="+mj-lt"/>
                <a:cs typeface="Adobe Devanagari" panose="02040503050201020203" pitchFamily="18" charset="0"/>
              </a:rPr>
              <a:t>Project Plan</a:t>
            </a:r>
            <a:endParaRPr lang="de-DE" sz="3600" b="1" dirty="0">
              <a:latin typeface="+mj-lt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43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it Bereichbezeichnung">
  <a:themeElements>
    <a:clrScheme name="mit Bereichbezeichnung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2001A"/>
      </a:accent1>
      <a:accent2>
        <a:srgbClr val="E94053"/>
      </a:accent2>
      <a:accent3>
        <a:srgbClr val="FFFFFF"/>
      </a:accent3>
      <a:accent4>
        <a:srgbClr val="000000"/>
      </a:accent4>
      <a:accent5>
        <a:srgbClr val="EEAAAB"/>
      </a:accent5>
      <a:accent6>
        <a:srgbClr val="D3394A"/>
      </a:accent6>
      <a:hlink>
        <a:srgbClr val="F1808D"/>
      </a:hlink>
      <a:folHlink>
        <a:srgbClr val="F8BFC6"/>
      </a:folHlink>
    </a:clrScheme>
    <a:fontScheme name="mit Bereichbezeichnung">
      <a:majorFont>
        <a:latin typeface="AplusTextBold"/>
        <a:ea typeface=""/>
        <a:cs typeface=""/>
      </a:majorFont>
      <a:minorFont>
        <a:latin typeface="AplusText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plusTextRegular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plusTextRegular" pitchFamily="34" charset="0"/>
          </a:defRPr>
        </a:defPPr>
      </a:lstStyle>
    </a:lnDef>
  </a:objectDefaults>
  <a:extraClrSchemeLst>
    <a:extraClrScheme>
      <a:clrScheme name="mit Bereichbezeichnu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2001A"/>
        </a:accent1>
        <a:accent2>
          <a:srgbClr val="E94053"/>
        </a:accent2>
        <a:accent3>
          <a:srgbClr val="FFFFFF"/>
        </a:accent3>
        <a:accent4>
          <a:srgbClr val="000000"/>
        </a:accent4>
        <a:accent5>
          <a:srgbClr val="EEAAAB"/>
        </a:accent5>
        <a:accent6>
          <a:srgbClr val="D3394A"/>
        </a:accent6>
        <a:hlink>
          <a:srgbClr val="F1808D"/>
        </a:hlink>
        <a:folHlink>
          <a:srgbClr val="F8BFC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hne Bereichbezeichnung">
  <a:themeElements>
    <a:clrScheme name="ohne Bereichbezeichnung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2001A"/>
      </a:accent1>
      <a:accent2>
        <a:srgbClr val="E94053"/>
      </a:accent2>
      <a:accent3>
        <a:srgbClr val="FFFFFF"/>
      </a:accent3>
      <a:accent4>
        <a:srgbClr val="000000"/>
      </a:accent4>
      <a:accent5>
        <a:srgbClr val="EEAAAB"/>
      </a:accent5>
      <a:accent6>
        <a:srgbClr val="D3394A"/>
      </a:accent6>
      <a:hlink>
        <a:srgbClr val="F1808D"/>
      </a:hlink>
      <a:folHlink>
        <a:srgbClr val="F8BFC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plusTextRegular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plusTextRegular" pitchFamily="34" charset="0"/>
          </a:defRPr>
        </a:defPPr>
      </a:lstStyle>
    </a:lnDef>
  </a:objectDefaults>
  <a:extraClrSchemeLst>
    <a:extraClrScheme>
      <a:clrScheme name="ohne Bereichbezeichnu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2001A"/>
        </a:accent1>
        <a:accent2>
          <a:srgbClr val="E94053"/>
        </a:accent2>
        <a:accent3>
          <a:srgbClr val="FFFFFF"/>
        </a:accent3>
        <a:accent4>
          <a:srgbClr val="000000"/>
        </a:accent4>
        <a:accent5>
          <a:srgbClr val="EEAAAB"/>
        </a:accent5>
        <a:accent6>
          <a:srgbClr val="D3394A"/>
        </a:accent6>
        <a:hlink>
          <a:srgbClr val="F1808D"/>
        </a:hlink>
        <a:folHlink>
          <a:srgbClr val="F8BFC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HFT_powerpoint_rot_template</Template>
  <TotalTime>112</TotalTime>
  <Words>327</Words>
  <Application>Microsoft Office PowerPoint</Application>
  <PresentationFormat>On-screen Show (4:3)</PresentationFormat>
  <Paragraphs>77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Adobe Devanagari</vt:lpstr>
      <vt:lpstr>Angsana New</vt:lpstr>
      <vt:lpstr>AplusTextRegular</vt:lpstr>
      <vt:lpstr>Arial</vt:lpstr>
      <vt:lpstr>Calibri Light</vt:lpstr>
      <vt:lpstr>AplusTextLight</vt:lpstr>
      <vt:lpstr>AplusTextBold</vt:lpstr>
      <vt:lpstr>Calibri</vt:lpstr>
      <vt:lpstr>mit Bereichbezeichnung</vt:lpstr>
      <vt:lpstr>ohne Bereichbezeichnung</vt:lpstr>
      <vt:lpstr>Elective - GIS Studio (GSS) (PG2) NASA WORLD WIND Europa Challenge 22.05.2017</vt:lpstr>
      <vt:lpstr>Outline</vt:lpstr>
      <vt:lpstr>Outline with Responsible person</vt:lpstr>
      <vt:lpstr>NASA WORLD WIND Europa Challenge</vt:lpstr>
      <vt:lpstr>Data used – Tree data</vt:lpstr>
      <vt:lpstr>Data used – Wind data</vt:lpstr>
      <vt:lpstr>PowerPoint Presentation</vt:lpstr>
      <vt:lpstr>PowerPoint Presentation</vt:lpstr>
      <vt:lpstr>PowerPoint Presentation</vt:lpstr>
      <vt:lpstr>Discussion</vt:lpstr>
    </vt:vector>
  </TitlesOfParts>
  <Company>HFT Stuttgart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Elective - GIS Studio (GSS) (PG2) NASA WORLD WIND Europa Challenge 22.05.2017</dc:title>
  <dc:creator>Thunyathep Santhanavanich</dc:creator>
  <cp:lastModifiedBy>Thunyathep_S</cp:lastModifiedBy>
  <cp:revision>37</cp:revision>
  <dcterms:created xsi:type="dcterms:W3CDTF">2017-05-15T14:32:10Z</dcterms:created>
  <dcterms:modified xsi:type="dcterms:W3CDTF">2017-07-03T16:12:08Z</dcterms:modified>
</cp:coreProperties>
</file>

<file path=docProps/thumbnail.jpeg>
</file>